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86" r:id="rId4"/>
    <p:sldId id="279" r:id="rId5"/>
    <p:sldId id="260" r:id="rId6"/>
    <p:sldId id="282" r:id="rId7"/>
    <p:sldId id="285" r:id="rId8"/>
    <p:sldId id="287" r:id="rId9"/>
    <p:sldId id="288" r:id="rId10"/>
    <p:sldId id="289" r:id="rId11"/>
    <p:sldId id="290" r:id="rId12"/>
    <p:sldId id="291" r:id="rId13"/>
    <p:sldId id="293" r:id="rId14"/>
    <p:sldId id="283" r:id="rId15"/>
    <p:sldId id="292" r:id="rId16"/>
    <p:sldId id="294" r:id="rId17"/>
    <p:sldId id="295" r:id="rId18"/>
    <p:sldId id="296" r:id="rId19"/>
    <p:sldId id="298" r:id="rId20"/>
    <p:sldId id="281" r:id="rId21"/>
    <p:sldId id="297" r:id="rId22"/>
    <p:sldId id="300" r:id="rId23"/>
    <p:sldId id="301" r:id="rId24"/>
    <p:sldId id="302" r:id="rId25"/>
    <p:sldId id="303" r:id="rId26"/>
    <p:sldId id="304" r:id="rId27"/>
    <p:sldId id="305" r:id="rId28"/>
    <p:sldId id="280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</p14:sldIdLst>
        </p14:section>
        <p14:section name="目录" id="{017F0D12-27D2-490C-910C-815125398AC8}">
          <p14:sldIdLst>
            <p14:sldId id="258"/>
            <p14:sldId id="286"/>
          </p14:sldIdLst>
        </p14:section>
        <p14:section name="过渡页" id="{255FA83B-1C12-40C6-B414-038CF2130AE8}">
          <p14:sldIdLst>
            <p14:sldId id="279"/>
            <p14:sldId id="260"/>
            <p14:sldId id="282"/>
            <p14:sldId id="285"/>
            <p14:sldId id="287"/>
            <p14:sldId id="288"/>
            <p14:sldId id="289"/>
            <p14:sldId id="290"/>
            <p14:sldId id="291"/>
            <p14:sldId id="293"/>
            <p14:sldId id="283"/>
            <p14:sldId id="292"/>
            <p14:sldId id="294"/>
            <p14:sldId id="295"/>
            <p14:sldId id="296"/>
            <p14:sldId id="298"/>
          </p14:sldIdLst>
        </p14:section>
        <p14:section name="内页" id="{C6D91BFE-80F2-473C-AE71-1EA12DA3CD92}">
          <p14:sldIdLst>
            <p14:sldId id="281"/>
            <p14:sldId id="297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封底" id="{2E025735-C41C-4ED5-94AB-BFCE16B95C49}">
          <p14:sldIdLst>
            <p14:sldId id="280"/>
          </p14:sldIdLst>
        </p14:section>
        <p14:section name="设计规范" id="{D649FF30-C064-4F5D-86A8-654B6F88799F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34" userDrawn="1">
          <p15:clr>
            <a:srgbClr val="A4A3A4"/>
          </p15:clr>
        </p15:guide>
        <p15:guide id="4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>
      <p:cViewPr varScale="1">
        <p:scale>
          <a:sx n="80" d="100"/>
          <a:sy n="80" d="100"/>
        </p:scale>
        <p:origin x="696" y="53"/>
      </p:cViewPr>
      <p:guideLst>
        <p:guide pos="3840"/>
        <p:guide pos="2434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 showGuides="1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6700;&#38754;\&#22823;&#19977;&#19978;\&#20449;&#24687;&#20869;&#23481;&#23433;&#20840;&#35838;&#35774;\&#24037;&#20316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6700;&#38754;\&#22823;&#19977;&#19978;\&#20449;&#24687;&#20869;&#23481;&#23433;&#20840;&#35838;&#35774;\&#24037;&#20316;&#31807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6700;&#38754;\&#22823;&#19977;&#19978;\&#20449;&#24687;&#20869;&#23481;&#23433;&#20840;&#35838;&#35774;\&#24037;&#20316;&#31807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6700;&#38754;\&#22823;&#19977;&#19978;\&#20449;&#24687;&#20869;&#23481;&#23433;&#20840;&#35838;&#35774;\&#24037;&#20316;&#31807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6700;&#38754;\&#22823;&#19977;&#19978;\&#20449;&#24687;&#20869;&#23481;&#23433;&#20840;&#35838;&#35774;\&#24037;&#20316;&#31807;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6700;&#38754;\&#22823;&#19977;&#19978;\&#20449;&#24687;&#20869;&#23481;&#23433;&#20840;&#35838;&#35774;\&#24037;&#20316;&#31807;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74431321084865"/>
          <c:y val="2.7612275109209966E-2"/>
          <c:w val="0.89341229221347329"/>
          <c:h val="0.66891135147898895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Sheet1!$B$1:$K$1</c:f>
              <c:strCache>
                <c:ptCount val="10"/>
                <c:pt idx="0">
                  <c:v>Epoch 1</c:v>
                </c:pt>
                <c:pt idx="1">
                  <c:v>Epoch 2</c:v>
                </c:pt>
                <c:pt idx="2">
                  <c:v>Epoch 3</c:v>
                </c:pt>
                <c:pt idx="3">
                  <c:v>Epoch 4</c:v>
                </c:pt>
                <c:pt idx="4">
                  <c:v>Epoch 5</c:v>
                </c:pt>
                <c:pt idx="5">
                  <c:v>Epoch 6</c:v>
                </c:pt>
                <c:pt idx="6">
                  <c:v>Epoch 7</c:v>
                </c:pt>
                <c:pt idx="7">
                  <c:v>Epoch 8</c:v>
                </c:pt>
                <c:pt idx="8">
                  <c:v>Epoch 9</c:v>
                </c:pt>
                <c:pt idx="9">
                  <c:v>Epoch 10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0.35767882339298901</c:v>
                </c:pt>
                <c:pt idx="1">
                  <c:v>0.22785359439594699</c:v>
                </c:pt>
                <c:pt idx="2">
                  <c:v>0.15604186968403599</c:v>
                </c:pt>
                <c:pt idx="3">
                  <c:v>0.11668088607966</c:v>
                </c:pt>
                <c:pt idx="4">
                  <c:v>7.8589398894378201E-2</c:v>
                </c:pt>
                <c:pt idx="5">
                  <c:v>5.5172071427259703E-2</c:v>
                </c:pt>
                <c:pt idx="6">
                  <c:v>4.0546658745336597E-2</c:v>
                </c:pt>
                <c:pt idx="7">
                  <c:v>3.1276720876960498E-2</c:v>
                </c:pt>
                <c:pt idx="8">
                  <c:v>2.2995149981729999E-2</c:v>
                </c:pt>
                <c:pt idx="9">
                  <c:v>1.71365344142092E-2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A7-48B8-BC0E-5831F2C661C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Validation loss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Sheet1!$B$1:$K$1</c:f>
              <c:strCache>
                <c:ptCount val="10"/>
                <c:pt idx="0">
                  <c:v>Epoch 1</c:v>
                </c:pt>
                <c:pt idx="1">
                  <c:v>Epoch 2</c:v>
                </c:pt>
                <c:pt idx="2">
                  <c:v>Epoch 3</c:v>
                </c:pt>
                <c:pt idx="3">
                  <c:v>Epoch 4</c:v>
                </c:pt>
                <c:pt idx="4">
                  <c:v>Epoch 5</c:v>
                </c:pt>
                <c:pt idx="5">
                  <c:v>Epoch 6</c:v>
                </c:pt>
                <c:pt idx="6">
                  <c:v>Epoch 7</c:v>
                </c:pt>
                <c:pt idx="7">
                  <c:v>Epoch 8</c:v>
                </c:pt>
                <c:pt idx="8">
                  <c:v>Epoch 9</c:v>
                </c:pt>
                <c:pt idx="9">
                  <c:v>Epoch 10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10"/>
                <c:pt idx="0">
                  <c:v>0.310253183124586</c:v>
                </c:pt>
                <c:pt idx="1">
                  <c:v>0.34356763528194201</c:v>
                </c:pt>
                <c:pt idx="2">
                  <c:v>0.37078957977549398</c:v>
                </c:pt>
                <c:pt idx="3">
                  <c:v>0.41037320496009899</c:v>
                </c:pt>
                <c:pt idx="4">
                  <c:v>0.55004159062324698</c:v>
                </c:pt>
                <c:pt idx="5">
                  <c:v>0.60110715054906905</c:v>
                </c:pt>
                <c:pt idx="6">
                  <c:v>0.68551675669974999</c:v>
                </c:pt>
                <c:pt idx="7">
                  <c:v>0.73026731985858795</c:v>
                </c:pt>
                <c:pt idx="8">
                  <c:v>0.75980025584112798</c:v>
                </c:pt>
                <c:pt idx="9">
                  <c:v>0.77303633194242105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A7-48B8-BC0E-5831F2C661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2609375"/>
        <c:axId val="44198495"/>
      </c:lineChart>
      <c:catAx>
        <c:axId val="187260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198495"/>
        <c:crosses val="autoZero"/>
        <c:auto val="1"/>
        <c:lblAlgn val="ctr"/>
        <c:lblOffset val="100"/>
        <c:noMultiLvlLbl val="0"/>
      </c:catAx>
      <c:valAx>
        <c:axId val="44198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72609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Class:</a:t>
            </a:r>
            <a:r>
              <a:rPr lang="en-US" altLang="zh-CN" baseline="0"/>
              <a:t> </a:t>
            </a:r>
            <a:r>
              <a:rPr lang="en-US" altLang="zh-CN"/>
              <a:t>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Sheet1!$B$6</c:f>
              <c:strCache>
                <c:ptCount val="1"/>
                <c:pt idx="0">
                  <c:v>Class: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24-4B75-AEB6-D5C5B2D7DC6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24-4B75-AEB6-D5C5B2D7DC6B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Sheet1!$A$7:$A$8</c:f>
              <c:strCache>
                <c:ptCount val="2"/>
                <c:pt idx="0">
                  <c:v>Accuracy</c:v>
                </c:pt>
                <c:pt idx="1">
                  <c:v>Inaccuracy</c:v>
                </c:pt>
              </c:strCache>
            </c:strRef>
          </c:cat>
          <c:val>
            <c:numRef>
              <c:f>Sheet1!$B$7:$B$8</c:f>
              <c:numCache>
                <c:formatCode>General</c:formatCode>
                <c:ptCount val="2"/>
                <c:pt idx="0">
                  <c:v>2083</c:v>
                </c:pt>
                <c:pt idx="1">
                  <c:v>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24-4B75-AEB6-D5C5B2D7DC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Sheet1!$B$10</c:f>
              <c:strCache>
                <c:ptCount val="1"/>
                <c:pt idx="0">
                  <c:v>Class: 5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16-4BFB-AB90-6A5AC9BD41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16-4BFB-AB90-6A5AC9BD41C3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Sheet1!$A$11:$A$12</c:f>
              <c:strCache>
                <c:ptCount val="2"/>
                <c:pt idx="0">
                  <c:v>Accuracy</c:v>
                </c:pt>
                <c:pt idx="1">
                  <c:v>Inaccuracy</c:v>
                </c:pt>
              </c:strCache>
            </c:strRef>
          </c:cat>
          <c:val>
            <c:numRef>
              <c:f>Sheet1!$B$11:$B$12</c:f>
              <c:numCache>
                <c:formatCode>General</c:formatCode>
                <c:ptCount val="2"/>
                <c:pt idx="0">
                  <c:v>3181</c:v>
                </c:pt>
                <c:pt idx="1">
                  <c:v>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16-4BFB-AB90-6A5AC9BD41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Sheet1!$A$42:$A$44</c:f>
              <c:strCache>
                <c:ptCount val="3"/>
                <c:pt idx="0">
                  <c:v>f1 score</c:v>
                </c:pt>
                <c:pt idx="1">
                  <c:v>准确率</c:v>
                </c:pt>
                <c:pt idx="2">
                  <c:v>召回率</c:v>
                </c:pt>
              </c:strCache>
            </c:strRef>
          </c:cat>
          <c:val>
            <c:numRef>
              <c:f>Sheet1!$B$42:$B$44</c:f>
              <c:numCache>
                <c:formatCode>0.0000_ </c:formatCode>
                <c:ptCount val="3"/>
                <c:pt idx="0">
                  <c:v>0.89471661463226304</c:v>
                </c:pt>
                <c:pt idx="1">
                  <c:v>0.89508586975004201</c:v>
                </c:pt>
                <c:pt idx="2">
                  <c:v>0.92578579743888201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8-423D-844C-62FAD7F1F7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46897904"/>
        <c:axId val="1953089008"/>
      </c:barChart>
      <c:catAx>
        <c:axId val="1946897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53089008"/>
        <c:crosses val="autoZero"/>
        <c:auto val="1"/>
        <c:lblAlgn val="ctr"/>
        <c:lblOffset val="100"/>
        <c:noMultiLvlLbl val="0"/>
      </c:catAx>
      <c:valAx>
        <c:axId val="1953089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6897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Sheet1!$A$48:$A$51</c:f>
              <c:strCache>
                <c:ptCount val="4"/>
                <c:pt idx="0">
                  <c:v>准确率（accuracy）</c:v>
                </c:pt>
                <c:pt idx="1">
                  <c:v>召回率（recall）</c:v>
                </c:pt>
                <c:pt idx="2">
                  <c:v>精确率（precision）</c:v>
                </c:pt>
                <c:pt idx="3">
                  <c:v>f1 score</c:v>
                </c:pt>
              </c:strCache>
            </c:strRef>
          </c:cat>
          <c:val>
            <c:numRef>
              <c:f>Sheet1!$B$48:$B$51</c:f>
              <c:numCache>
                <c:formatCode>General</c:formatCode>
                <c:ptCount val="4"/>
                <c:pt idx="0">
                  <c:v>0.89749999999999996</c:v>
                </c:pt>
                <c:pt idx="1">
                  <c:v>0.93379999999999996</c:v>
                </c:pt>
                <c:pt idx="2">
                  <c:v>0.87060000000000004</c:v>
                </c:pt>
                <c:pt idx="3">
                  <c:v>0.89739999999999998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E-4F28-80F2-58F5DE2D43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46877136"/>
        <c:axId val="1771034752"/>
      </c:barChart>
      <c:catAx>
        <c:axId val="1946877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1034752"/>
        <c:crosses val="autoZero"/>
        <c:auto val="1"/>
        <c:lblAlgn val="ctr"/>
        <c:lblOffset val="100"/>
        <c:noMultiLvlLbl val="0"/>
      </c:catAx>
      <c:valAx>
        <c:axId val="1771034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46877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D9358BC-04DF-4455-B949-70BC91754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F56B79-1091-400F-A2A9-6227671170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FF21A8-AF92-4370-9E6D-DA18C0EF5F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5F13FF-4C82-4209-AB1F-7FD604644B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24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79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989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87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696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00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11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480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9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638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8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054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13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31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32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323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2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7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98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96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37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5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1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133A512F-7935-4AA0-B8EE-327DA99E14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9AEC58-8F05-45A3-900B-EBD7DE4066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F4F430E-61A6-4C9B-AB28-E09461FC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17E19222-08F1-4F61-ACC2-6E16BB743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70BAF5-028D-41B3-B9C1-DA2C824DFA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630356-568D-4951-BB6A-685960A62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9C00A82-D333-4159-817E-9C7380D16DA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2F7CF06-2AC1-461F-B3BC-23393E41E7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D624B0D-C38A-4A21-9289-4625DBDC6329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71D46B1-BB63-4C6F-B0CE-67B40AD7F8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1B8C26D-FDFA-4BF4-A7CF-B529B7E2DB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8E603D-9283-4A63-8228-31FC2A45BE6E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1622BD5-1061-4C09-9A14-FD1D2E6AED4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64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28ACCEA9-8D4D-47C1-AFB3-3E215258EFDB}"/>
              </a:ext>
            </a:extLst>
          </p:cNvPr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>
            <a:extLst>
              <a:ext uri="{FF2B5EF4-FFF2-40B4-BE49-F238E27FC236}">
                <a16:creationId xmlns:a16="http://schemas.microsoft.com/office/drawing/2014/main" id="{62155B61-5059-48B5-87FF-DD4186D22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934C7A-D80F-46AF-9EA9-3274A652C8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3973" r="3197"/>
          <a:stretch/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2A61551-45B8-4979-813A-58420CD05B43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C5EC2-BF47-4B56-8C74-5186E7035801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F2E2F86-D946-488E-851C-D8455FD8E6B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5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F2A3FF-349C-4A77-B4E4-30B91612AF58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43C20-4F27-4C91-AEAA-CF5C31A80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6616902-5391-4A6F-829E-AD2830E6904C}"/>
              </a:ext>
            </a:extLst>
          </p:cNvPr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C35A62-787F-4D0F-902F-C6A602FEBB80}"/>
              </a:ext>
            </a:extLst>
          </p:cNvPr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0E292-1289-47A7-B19B-DBEC054F4388}"/>
              </a:ext>
            </a:extLst>
          </p:cNvPr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  <p:extLst>
      <p:ext uri="{BB962C8B-B14F-4D97-AF65-F5344CB8AC3E}">
        <p14:creationId xmlns:p14="http://schemas.microsoft.com/office/powerpoint/2010/main" val="28472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2BE1FDF5-4923-43E1-8950-8527649FE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D0C4E5-D655-41D1-8AC5-975561F1C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DD1933B-16C3-4999-98BD-F73EBEC916D2}"/>
              </a:ext>
            </a:extLst>
          </p:cNvPr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>
            <a:extLst>
              <a:ext uri="{FF2B5EF4-FFF2-40B4-BE49-F238E27FC236}">
                <a16:creationId xmlns:a16="http://schemas.microsoft.com/office/drawing/2014/main" id="{B94F3640-73A4-452A-B43A-9C6BC3DA0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81BD90-8A64-4ED5-A552-F6BD597FB9AE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>
            <a:extLst>
              <a:ext uri="{FF2B5EF4-FFF2-40B4-BE49-F238E27FC236}">
                <a16:creationId xmlns:a16="http://schemas.microsoft.com/office/drawing/2014/main" id="{6E06DE62-527A-47C4-87BF-FFC53A66E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>
            <a:extLst>
              <a:ext uri="{FF2B5EF4-FFF2-40B4-BE49-F238E27FC236}">
                <a16:creationId xmlns:a16="http://schemas.microsoft.com/office/drawing/2014/main" id="{028BE167-9388-4F73-B56C-D2C5AA5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4C2BD-8375-4CA5-A006-B014FC0FB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>
            <a:extLst>
              <a:ext uri="{FF2B5EF4-FFF2-40B4-BE49-F238E27FC236}">
                <a16:creationId xmlns:a16="http://schemas.microsoft.com/office/drawing/2014/main" id="{E32F64F0-3B16-41D3-A21E-C57551DE70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07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6" name="图片 15" descr="文本&#10;&#10;描述已自动生成">
            <a:extLst>
              <a:ext uri="{FF2B5EF4-FFF2-40B4-BE49-F238E27FC236}">
                <a16:creationId xmlns:a16="http://schemas.microsoft.com/office/drawing/2014/main" id="{F48AE7D4-DFEE-4825-B27E-30333F4A9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04CF1101-69DB-4A33-A9E2-33249567E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FAE37BE-F1B1-4D9C-A3B6-56648BA1CF1D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501B036-7786-46C7-98A8-6857014E016B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>
            <a:extLst>
              <a:ext uri="{FF2B5EF4-FFF2-40B4-BE49-F238E27FC236}">
                <a16:creationId xmlns:a16="http://schemas.microsoft.com/office/drawing/2014/main" id="{947A5DF3-60A2-4866-9A4F-599F80ED898E}"/>
              </a:ext>
            </a:extLst>
          </p:cNvPr>
          <p:cNvSpPr txBox="1">
            <a:spLocks/>
          </p:cNvSpPr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E687FC-3BE9-4FBA-A63F-1E81331F6D34}"/>
              </a:ext>
            </a:extLst>
          </p:cNvPr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A3466E-5ED7-4191-A258-206517395BA4}"/>
              </a:ext>
            </a:extLst>
          </p:cNvPr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DA9E16-0FEA-4E2C-8CE1-B167730F1777}"/>
              </a:ext>
            </a:extLst>
          </p:cNvPr>
          <p:cNvCxnSpPr>
            <a:cxnSpLocks/>
          </p:cNvCxnSpPr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>
            <a:extLst>
              <a:ext uri="{FF2B5EF4-FFF2-40B4-BE49-F238E27FC236}">
                <a16:creationId xmlns:a16="http://schemas.microsoft.com/office/drawing/2014/main" id="{5723A9D1-EED7-4450-8C0A-D4F40F2B0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D828F617-93F6-4A6A-9A46-2F3977BC7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75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>
            <a:extLst>
              <a:ext uri="{FF2B5EF4-FFF2-40B4-BE49-F238E27FC236}">
                <a16:creationId xmlns:a16="http://schemas.microsoft.com/office/drawing/2014/main" id="{033EB741-EFF7-4BA9-9D9F-8D39CB76B557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340CE4CD-6751-47F9-A2C4-46D3B98564CC}"/>
              </a:ext>
            </a:extLst>
          </p:cNvPr>
          <p:cNvSpPr txBox="1">
            <a:spLocks/>
          </p:cNvSpPr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10" rtl="0" eaLnBrk="1" latinLnBrk="0" hangingPunct="1">
              <a:lnSpc>
                <a:spcPct val="100000"/>
              </a:lnSpc>
              <a:spcBef>
                <a:spcPts val="1058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78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37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2117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492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34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0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056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911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765" indent="-241927" algn="l" defTabSz="967710" rtl="0" eaLnBrk="1" latinLnBrk="0" hangingPunct="1">
              <a:lnSpc>
                <a:spcPct val="90000"/>
              </a:lnSpc>
              <a:spcBef>
                <a:spcPts val="529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10" rtl="0" eaLnBrk="1" fontAlgn="auto" latinLnBrk="0" hangingPunct="1">
              <a:lnSpc>
                <a:spcPct val="100000"/>
              </a:lnSpc>
              <a:spcBef>
                <a:spcPts val="10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F900DEE-6164-48C3-8797-16E7213B0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E9C0F90-B4B1-48B6-B1D3-91ACC9BAE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B2C31BE-C0C5-4899-948E-BC783E5331C4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 descr="图片包含 建筑物&#10;&#10;自动生成的说明">
            <a:extLst>
              <a:ext uri="{FF2B5EF4-FFF2-40B4-BE49-F238E27FC236}">
                <a16:creationId xmlns:a16="http://schemas.microsoft.com/office/drawing/2014/main" id="{05619C6E-49A8-4320-BAA1-41C03E721E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C8161E">
                <a:tint val="45000"/>
                <a:satMod val="40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>
            <a:extLst>
              <a:ext uri="{FF2B5EF4-FFF2-40B4-BE49-F238E27FC236}">
                <a16:creationId xmlns:a16="http://schemas.microsoft.com/office/drawing/2014/main" id="{545C6A52-683F-4BB0-A406-3D050A96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05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5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2AC7F3C-7382-4A84-A86E-90EDDD72E8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>
            <a:extLst>
              <a:ext uri="{FF2B5EF4-FFF2-40B4-BE49-F238E27FC236}">
                <a16:creationId xmlns:a16="http://schemas.microsoft.com/office/drawing/2014/main" id="{3E65EB6F-1E6F-4BA7-9B1A-87394468F9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C851C1A8-2647-4778-B954-91350A3936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67E4451-E515-4CD6-9AC2-80FEED5A3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EB66B9-CD9A-4406-B82A-B301F0B2B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/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AED13B5-679B-4E26-81FE-6C898B17DE9C}"/>
              </a:ext>
            </a:extLst>
          </p:cNvPr>
          <p:cNvCxnSpPr>
            <a:cxnSpLocks/>
          </p:cNvCxnSpPr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6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36BD71-E314-4A66-99B1-E39EA1F94132}"/>
              </a:ext>
            </a:extLst>
          </p:cNvPr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>
            <a:extLst>
              <a:ext uri="{FF2B5EF4-FFF2-40B4-BE49-F238E27FC236}">
                <a16:creationId xmlns:a16="http://schemas.microsoft.com/office/drawing/2014/main" id="{636D3F5B-DBA0-4275-91FF-D14D16748B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>
            <a:extLst>
              <a:ext uri="{FF2B5EF4-FFF2-40B4-BE49-F238E27FC236}">
                <a16:creationId xmlns:a16="http://schemas.microsoft.com/office/drawing/2014/main" id="{EAF966A0-3FED-4405-A46B-41C9C95D7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>
            <a:extLst>
              <a:ext uri="{FF2B5EF4-FFF2-40B4-BE49-F238E27FC236}">
                <a16:creationId xmlns:a16="http://schemas.microsoft.com/office/drawing/2014/main" id="{5CABA719-CA98-4DC1-BD84-0C9150108B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A416B96-18E1-4343-823D-E9C854070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3585C-5A73-4AF1-B357-303586489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9D545-3D6A-42A2-B6DB-9D6B8FC38E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83CA0A-3CEC-4CF5-883E-6E1BED8E599C}"/>
              </a:ext>
            </a:extLst>
          </p:cNvPr>
          <p:cNvCxnSpPr>
            <a:cxnSpLocks/>
          </p:cNvCxnSpPr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5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E190D1-AFAC-4AD9-B92E-58B87CBA2BBB}"/>
              </a:ext>
            </a:extLst>
          </p:cNvPr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>
            <a:extLst>
              <a:ext uri="{FF2B5EF4-FFF2-40B4-BE49-F238E27FC236}">
                <a16:creationId xmlns:a16="http://schemas.microsoft.com/office/drawing/2014/main" id="{96682C4B-F3CB-4913-99B2-00AFB7251FA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>
            <a:extLst>
              <a:ext uri="{FF2B5EF4-FFF2-40B4-BE49-F238E27FC236}">
                <a16:creationId xmlns:a16="http://schemas.microsoft.com/office/drawing/2014/main" id="{B5A17264-04D1-4C02-832A-A1DA9484B0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6FA3F28-F930-4C1E-80F2-90C73C8F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86D724-0E80-4FBA-8317-A8CE5EF380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3A0ABC-646A-4367-9E96-FFDDE79E6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/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>
            <a:extLst>
              <a:ext uri="{FF2B5EF4-FFF2-40B4-BE49-F238E27FC236}">
                <a16:creationId xmlns:a16="http://schemas.microsoft.com/office/drawing/2014/main" id="{1E4B9AD9-F42C-42B1-BF19-2BD63A06C2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763BFF2-1BD6-4E69-9E37-FE80DFEC27A8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2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>
            <a:extLst>
              <a:ext uri="{FF2B5EF4-FFF2-40B4-BE49-F238E27FC236}">
                <a16:creationId xmlns:a16="http://schemas.microsoft.com/office/drawing/2014/main" id="{CA3B2481-2E39-4F26-AD96-B5923670E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227DB4D-9A52-41BB-8743-E8038C4138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>
            <a:extLst>
              <a:ext uri="{FF2B5EF4-FFF2-40B4-BE49-F238E27FC236}">
                <a16:creationId xmlns:a16="http://schemas.microsoft.com/office/drawing/2014/main" id="{B2D05E36-F937-40FD-97BB-9372B5AC93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5BC80367-1D9F-485B-B0F7-7C45899F9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>
            <a:extLst>
              <a:ext uri="{FF2B5EF4-FFF2-40B4-BE49-F238E27FC236}">
                <a16:creationId xmlns:a16="http://schemas.microsoft.com/office/drawing/2014/main" id="{61CC23B2-BE5F-4680-96CD-C33FF9374D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88FC1A-7F0D-4A9B-AA04-89AD4994A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0B84F0-53AC-421B-9FBC-62687BB5A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E27F61-80B1-40C1-B303-E54548F0A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C54DA7-8689-4800-BC51-1B5E92F91EBD}"/>
              </a:ext>
            </a:extLst>
          </p:cNvPr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E59BA01-ADDE-45EC-AD9A-30B45C126EF8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5C4775BF-17D8-45C0-9CB9-425332699B08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0D22151C-5CCD-4390-83DF-F41B623A3BBE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>
                  <a:extLst>
                    <a:ext uri="{FF2B5EF4-FFF2-40B4-BE49-F238E27FC236}">
                      <a16:creationId xmlns:a16="http://schemas.microsoft.com/office/drawing/2014/main" id="{4FA339D9-8197-4F28-8D72-F96BF5158E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81911D-2E44-4FD6-A0AD-907AAE52FACB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A92C7D20-4DAB-48D5-B9FE-07311B97C222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A3E5D-FF59-4C7C-A657-F2CE27FA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>
            <a:extLst>
              <a:ext uri="{FF2B5EF4-FFF2-40B4-BE49-F238E27FC236}">
                <a16:creationId xmlns:a16="http://schemas.microsoft.com/office/drawing/2014/main" id="{AF8E3962-2329-4680-827B-C4237CDC52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4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8DC3B0-6545-47FD-A372-07AD4DF09697}"/>
              </a:ext>
            </a:extLst>
          </p:cNvPr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99F2E8-30BC-413E-8034-6A7278D4979C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BFD679A7-DAD2-4984-B6F0-7C9ABE4B8F0F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4CD77E-BBF9-4D46-B301-F75D3222F2E0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>
                  <a:extLst>
                    <a:ext uri="{FF2B5EF4-FFF2-40B4-BE49-F238E27FC236}">
                      <a16:creationId xmlns:a16="http://schemas.microsoft.com/office/drawing/2014/main" id="{83E81D97-88FE-44C4-85F5-ABEF155EA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3959A77-64DA-4694-95C2-AD9E38910645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0512A63-1AB8-442E-BAE6-AF2B98235281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D253681-53B8-4661-A94B-736B46C3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>
            <a:extLst>
              <a:ext uri="{FF2B5EF4-FFF2-40B4-BE49-F238E27FC236}">
                <a16:creationId xmlns:a16="http://schemas.microsoft.com/office/drawing/2014/main" id="{D403F116-EFE8-4DEB-B6FE-4D20752B74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0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7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3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3E3E6D-D003-4285-9CD3-F9F948F4D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/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>
            <a:extLst>
              <a:ext uri="{FF2B5EF4-FFF2-40B4-BE49-F238E27FC236}">
                <a16:creationId xmlns:a16="http://schemas.microsoft.com/office/drawing/2014/main" id="{20F80C42-4A81-4868-AA78-9E4FF9811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998610-38B8-4F4F-8E37-98D574A43924}"/>
              </a:ext>
            </a:extLst>
          </p:cNvPr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1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8" r:id="rId4"/>
    <p:sldLayoutId id="2147483683" r:id="rId5"/>
    <p:sldLayoutId id="2147483689" r:id="rId6"/>
    <p:sldLayoutId id="2147483682" r:id="rId7"/>
    <p:sldLayoutId id="2147483684" r:id="rId8"/>
    <p:sldLayoutId id="2147483664" r:id="rId9"/>
    <p:sldLayoutId id="2147483677" r:id="rId10"/>
    <p:sldLayoutId id="2147483678" r:id="rId11"/>
    <p:sldLayoutId id="2147483675" r:id="rId12"/>
    <p:sldLayoutId id="2147483690" r:id="rId13"/>
    <p:sldLayoutId id="2147483685" r:id="rId14"/>
    <p:sldLayoutId id="2147483686" r:id="rId15"/>
    <p:sldLayoutId id="2147483691" r:id="rId16"/>
    <p:sldLayoutId id="21474836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Tx/>
        <a:buBlip>
          <a:blip r:embed="rId19"/>
        </a:buBlip>
        <a:defRPr sz="2963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1">
          <p15:clr>
            <a:srgbClr val="F26B43"/>
          </p15:clr>
        </p15:guide>
        <p15:guide id="2" orient="horz" pos="227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041">
          <p15:clr>
            <a:srgbClr val="F26B43"/>
          </p15:clr>
        </p15:guide>
        <p15:guide id="6" pos="7446" userDrawn="1">
          <p15:clr>
            <a:srgbClr val="F26B43"/>
          </p15:clr>
        </p15:guide>
        <p15:guide id="7" orient="horz" pos="3651">
          <p15:clr>
            <a:srgbClr val="F26B43"/>
          </p15:clr>
        </p15:guide>
        <p15:guide id="8" orient="horz" pos="2514">
          <p15:clr>
            <a:srgbClr val="FDE53C"/>
          </p15:clr>
        </p15:guide>
        <p15:guide id="9" orient="horz" pos="1554">
          <p15:clr>
            <a:srgbClr val="FDE53C"/>
          </p15:clr>
        </p15:guide>
        <p15:guide id="12" pos="2418">
          <p15:clr>
            <a:srgbClr val="A4A3A4"/>
          </p15:clr>
        </p15:guide>
        <p15:guide id="13" pos="4830">
          <p15:clr>
            <a:srgbClr val="A4A3A4"/>
          </p15:clr>
        </p15:guide>
        <p15:guide id="14" orient="horz" pos="1356">
          <p15:clr>
            <a:srgbClr val="A4A3A4"/>
          </p15:clr>
        </p15:guide>
        <p15:guide id="15" orient="horz" pos="271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05ECC-F19C-469E-BAA3-7810EC50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豆瓣电影评论情感分析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5F1DE-2DCC-43FF-880E-DD12920912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53CAF1-A9D1-4E1E-932D-D7D1FAD855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9036" y="4257008"/>
            <a:ext cx="7713927" cy="598488"/>
          </a:xfrm>
        </p:spPr>
        <p:txBody>
          <a:bodyPr/>
          <a:lstStyle/>
          <a:p>
            <a:r>
              <a:rPr lang="zh-CN" altLang="en-US" dirty="0"/>
              <a:t>小组成员：丁华威、陈梓轩、陈意博、符景乐、郑宇轩</a:t>
            </a:r>
          </a:p>
        </p:txBody>
      </p:sp>
    </p:spTree>
    <p:extLst>
      <p:ext uri="{BB962C8B-B14F-4D97-AF65-F5344CB8AC3E}">
        <p14:creationId xmlns:p14="http://schemas.microsoft.com/office/powerpoint/2010/main" val="30038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数据爬取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评论页面的源代码及提取评论的部分代码：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CABED-F922-A98E-91B6-846C4E22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21" y="1706479"/>
            <a:ext cx="5746082" cy="29216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0EEC44-214F-219E-FBA7-BF01CF93C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97" y="1706479"/>
            <a:ext cx="5457324" cy="29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数据爬取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反反爬措施的部分代码：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F0A7D7-5288-BDFD-E1D2-51A93557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95" y="3185123"/>
            <a:ext cx="10153650" cy="2162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9AB76B-4E41-0367-8DB0-FBF90A36A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39" y="1303935"/>
            <a:ext cx="63627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数据爬取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结果：</a:t>
            </a:r>
            <a:endParaRPr lang="en-US" altLang="zh-CN" dirty="0"/>
          </a:p>
          <a:p>
            <a:r>
              <a:rPr lang="en-US" altLang="zh-CN" dirty="0"/>
              <a:t>output.txt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url.txt </a:t>
            </a:r>
          </a:p>
          <a:p>
            <a:endParaRPr lang="en-US" altLang="zh-CN" dirty="0"/>
          </a:p>
          <a:p>
            <a:r>
              <a:rPr lang="en-US" altLang="zh-CN" dirty="0"/>
              <a:t>need.txt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0744B-5973-45D3-1AA1-2AA7278E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546" y="1862075"/>
            <a:ext cx="8648700" cy="1352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F8519C-45BE-2ECF-0040-AF809C3D6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546" y="3700957"/>
            <a:ext cx="3943350" cy="904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241DC5-8628-5F04-67B8-0C9083777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1878" y="4920714"/>
            <a:ext cx="415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2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数据爬取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后续问题及处理：</a:t>
            </a:r>
            <a:endParaRPr lang="en-US" altLang="zh-CN" dirty="0"/>
          </a:p>
          <a:p>
            <a:r>
              <a:rPr lang="zh-CN" altLang="en-US" dirty="0"/>
              <a:t>在提取所有评论后，由于所选择的爬取对象的原因，所获取的差评数量（</a:t>
            </a:r>
            <a:r>
              <a:rPr lang="en-US" altLang="zh-CN" dirty="0"/>
              <a:t>1</a:t>
            </a:r>
            <a:r>
              <a:rPr lang="zh-CN" altLang="en-US" dirty="0"/>
              <a:t>星</a:t>
            </a:r>
            <a:r>
              <a:rPr lang="en-US" altLang="zh-CN" dirty="0"/>
              <a:t>-2</a:t>
            </a:r>
            <a:r>
              <a:rPr lang="zh-CN" altLang="en-US" dirty="0"/>
              <a:t>星）远远小于好评数量（</a:t>
            </a:r>
            <a:r>
              <a:rPr lang="en-US" altLang="zh-CN" dirty="0"/>
              <a:t>5</a:t>
            </a:r>
            <a:r>
              <a:rPr lang="zh-CN" altLang="en-US" dirty="0"/>
              <a:t>星）。</a:t>
            </a:r>
            <a:endParaRPr lang="en-US" altLang="zh-CN" dirty="0"/>
          </a:p>
          <a:p>
            <a:r>
              <a:rPr lang="zh-CN" altLang="en-US" dirty="0"/>
              <a:t>弥补方案：再挑选一些差评较多的电影，爬取评论。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D16633-9AD7-A3E4-DD0F-BCA7D364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930" y="2326698"/>
            <a:ext cx="3360711" cy="28577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5FACB7-C8A4-E94B-2255-A6AA72614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43" y="2378034"/>
            <a:ext cx="3421684" cy="27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04774" y="-6066"/>
            <a:ext cx="160172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8625A1-3A1C-46FF-ADAA-4D4E59492473}"/>
              </a:ext>
            </a:extLst>
          </p:cNvPr>
          <p:cNvSpPr txBox="1"/>
          <p:nvPr/>
        </p:nvSpPr>
        <p:spPr>
          <a:xfrm>
            <a:off x="2205434" y="300421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Data Labeling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687379" y="228589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数据标注</a:t>
            </a:r>
          </a:p>
        </p:txBody>
      </p:sp>
    </p:spTree>
    <p:extLst>
      <p:ext uri="{BB962C8B-B14F-4D97-AF65-F5344CB8AC3E}">
        <p14:creationId xmlns:p14="http://schemas.microsoft.com/office/powerpoint/2010/main" val="290579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数据标注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数据标注是大部分人工智能算法得以有效运行的关键环节。简单来说，数据标注是对未经处理过的语音、图片、文本、视频等数据进行加工处理，从而转变成</a:t>
            </a:r>
            <a:r>
              <a:rPr lang="zh-CN" altLang="en-US" b="1" dirty="0"/>
              <a:t>机器可识别信息</a:t>
            </a:r>
            <a:r>
              <a:rPr lang="zh-CN" altLang="en-US" dirty="0"/>
              <a:t>的过程。</a:t>
            </a:r>
            <a:endParaRPr lang="en-US" altLang="zh-CN" dirty="0"/>
          </a:p>
          <a:p>
            <a:r>
              <a:rPr lang="zh-CN" altLang="en-US" dirty="0"/>
              <a:t>具体到我们小组的项目，就是将爬取的内容转换成标准的</a:t>
            </a:r>
            <a:r>
              <a:rPr lang="en-US" altLang="zh-CN" dirty="0"/>
              <a:t>csv</a:t>
            </a:r>
            <a:r>
              <a:rPr lang="zh-CN" altLang="en-US" dirty="0"/>
              <a:t>数据集，以及对数据进行清洗、合并、统计等处理，以供模型训练使用。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07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</a:t>
            </a:r>
            <a:r>
              <a:rPr lang="zh-CN" altLang="en-US" dirty="0">
                <a:solidFill>
                  <a:srgbClr val="C8161E"/>
                </a:solidFill>
                <a:latin typeface="+mj-ea"/>
              </a:rPr>
              <a:t>标注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文件说明：</a:t>
            </a:r>
            <a:endParaRPr lang="en-US" altLang="zh-CN" sz="1800" dirty="0"/>
          </a:p>
          <a:p>
            <a:r>
              <a:rPr lang="en-US" altLang="zh-CN" sz="1800" dirty="0"/>
              <a:t>main</a:t>
            </a:r>
            <a:r>
              <a:rPr lang="zh-CN" altLang="en-US" sz="1800" dirty="0"/>
              <a:t>函数将</a:t>
            </a:r>
            <a:r>
              <a:rPr lang="en-US" altLang="zh-CN" sz="1800" dirty="0"/>
              <a:t>txt</a:t>
            </a:r>
            <a:r>
              <a:rPr lang="zh-CN" altLang="en-US" sz="1800" dirty="0"/>
              <a:t>文件中的数据转为</a:t>
            </a:r>
            <a:r>
              <a:rPr lang="en-US" altLang="zh-CN" sz="1800" dirty="0"/>
              <a:t>csv</a:t>
            </a:r>
            <a:r>
              <a:rPr lang="zh-CN" altLang="en-US" sz="1800" dirty="0"/>
              <a:t>文件</a:t>
            </a:r>
            <a:endParaRPr lang="en-US" altLang="zh-CN" sz="1800" dirty="0"/>
          </a:p>
          <a:p>
            <a:r>
              <a:rPr lang="en-US" altLang="zh-CN" sz="1800" dirty="0"/>
              <a:t>toclean.py</a:t>
            </a:r>
            <a:r>
              <a:rPr lang="zh-CN" altLang="en-US" sz="1800" dirty="0"/>
              <a:t>将文件中评分不为数字的数据删除</a:t>
            </a:r>
            <a:endParaRPr lang="en-US" altLang="zh-CN" sz="1800" dirty="0"/>
          </a:p>
          <a:p>
            <a:r>
              <a:rPr lang="en-US" altLang="zh-CN" sz="1800" dirty="0"/>
              <a:t>toclean1.py</a:t>
            </a:r>
            <a:r>
              <a:rPr lang="zh-CN" altLang="en-US" sz="1800" dirty="0"/>
              <a:t>将文件中评论内容的表情、乱码和空白行删除</a:t>
            </a:r>
            <a:endParaRPr lang="en-US" altLang="zh-CN" sz="1800" dirty="0"/>
          </a:p>
          <a:p>
            <a:r>
              <a:rPr lang="zh-CN" altLang="en-US" sz="1800" dirty="0"/>
              <a:t>经过上面两步后得到的数据集是</a:t>
            </a:r>
            <a:r>
              <a:rPr lang="en-US" altLang="zh-CN" sz="1800" dirty="0"/>
              <a:t>clean1</a:t>
            </a:r>
            <a:r>
              <a:rPr lang="zh-CN" altLang="en-US" sz="1800" dirty="0"/>
              <a:t>和</a:t>
            </a:r>
            <a:r>
              <a:rPr lang="en-US" altLang="zh-CN" sz="1800" dirty="0"/>
              <a:t>clean2</a:t>
            </a:r>
          </a:p>
          <a:p>
            <a:r>
              <a:rPr lang="en-US" altLang="zh-CN" sz="1800" dirty="0"/>
              <a:t>concat.py</a:t>
            </a:r>
            <a:r>
              <a:rPr lang="zh-CN" altLang="en-US" sz="1800" dirty="0"/>
              <a:t>将两个数据集合并得到</a:t>
            </a:r>
            <a:r>
              <a:rPr lang="en-US" altLang="zh-CN" sz="1800" dirty="0" err="1"/>
              <a:t>train_data</a:t>
            </a:r>
            <a:endParaRPr lang="en-US" altLang="zh-CN" sz="1800" dirty="0"/>
          </a:p>
          <a:p>
            <a:r>
              <a:rPr lang="en-US" altLang="zh-CN" sz="1800" dirty="0"/>
              <a:t>classify.py </a:t>
            </a:r>
            <a:r>
              <a:rPr lang="zh-CN" altLang="en-US" sz="1800" dirty="0"/>
              <a:t>将</a:t>
            </a:r>
            <a:r>
              <a:rPr lang="en-US" altLang="zh-CN" sz="1800" dirty="0" err="1"/>
              <a:t>train_data</a:t>
            </a:r>
            <a:r>
              <a:rPr lang="zh-CN" altLang="en-US" sz="1800" dirty="0"/>
              <a:t>分成测试数据</a:t>
            </a:r>
            <a:r>
              <a:rPr lang="en-US" altLang="zh-CN" sz="1800" dirty="0"/>
              <a:t>test_data1</a:t>
            </a:r>
            <a:r>
              <a:rPr lang="zh-CN" altLang="en-US" sz="1800" dirty="0"/>
              <a:t>和剩余数据</a:t>
            </a:r>
            <a:r>
              <a:rPr lang="en-US" altLang="zh-CN" sz="1800" dirty="0" err="1"/>
              <a:t>remaining_data</a:t>
            </a:r>
            <a:endParaRPr lang="en-US" altLang="zh-CN" sz="1800" dirty="0"/>
          </a:p>
          <a:p>
            <a:r>
              <a:rPr lang="en-US" altLang="zh-CN" sz="1800" dirty="0"/>
              <a:t>delete.py</a:t>
            </a:r>
            <a:r>
              <a:rPr lang="zh-CN" altLang="en-US" sz="1800" dirty="0"/>
              <a:t>将</a:t>
            </a:r>
            <a:r>
              <a:rPr lang="en-US" altLang="zh-CN" sz="1800" dirty="0"/>
              <a:t>id</a:t>
            </a:r>
            <a:r>
              <a:rPr lang="zh-CN" altLang="en-US" sz="1800" dirty="0"/>
              <a:t>列和清洗后评论内容为空的数据删除</a:t>
            </a:r>
            <a:endParaRPr lang="en-US" altLang="zh-CN" sz="1800" dirty="0"/>
          </a:p>
          <a:p>
            <a:r>
              <a:rPr lang="zh-CN" altLang="en-US" sz="1800" dirty="0"/>
              <a:t>删除后的数据集带有后缀</a:t>
            </a:r>
            <a:r>
              <a:rPr lang="en-US" altLang="zh-CN" sz="1800" dirty="0"/>
              <a:t>_delete</a:t>
            </a:r>
          </a:p>
          <a:p>
            <a:r>
              <a:rPr lang="en-US" altLang="zh-CN" sz="1800" dirty="0"/>
              <a:t>tongji.py</a:t>
            </a:r>
            <a:r>
              <a:rPr lang="zh-CN" altLang="en-US" sz="1800" dirty="0"/>
              <a:t>各评分数据条数，并将五分类映射到二分类，得到</a:t>
            </a:r>
            <a:r>
              <a:rPr lang="en-US" altLang="zh-CN" sz="1800" dirty="0"/>
              <a:t>_2type</a:t>
            </a:r>
            <a:r>
              <a:rPr lang="zh-CN" altLang="en-US" sz="1800" dirty="0"/>
              <a:t>后缀的数据集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FE6091-4646-BD0A-0224-2B34C65FB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710" y="921121"/>
            <a:ext cx="1924050" cy="51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数据标注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对代码关键处的简析：</a:t>
            </a:r>
            <a:endParaRPr lang="en-US" altLang="zh-CN" dirty="0"/>
          </a:p>
          <a:p>
            <a:r>
              <a:rPr lang="en-US" altLang="zh-CN" dirty="0"/>
              <a:t>main.py 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toclean1.py</a:t>
            </a:r>
          </a:p>
          <a:p>
            <a:endParaRPr lang="en-US" altLang="zh-CN" dirty="0"/>
          </a:p>
          <a:p>
            <a:r>
              <a:rPr lang="en-US" altLang="zh-CN" dirty="0"/>
              <a:t>tongji.py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97E966-90BA-B7A0-4DDB-454E6164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049" y="1780704"/>
            <a:ext cx="8951583" cy="1219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D2C8BC-2D01-4DAD-1C52-1DA1C1ECE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049" y="3615662"/>
            <a:ext cx="5857875" cy="847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3735C7-5623-2F7C-45D4-901186009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049" y="4896101"/>
            <a:ext cx="3790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5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数据标注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最后获得用于数据文件共三个：</a:t>
            </a:r>
            <a:r>
              <a:rPr lang="en-US" altLang="zh-CN" dirty="0"/>
              <a:t>train_data_2type.csv</a:t>
            </a:r>
            <a:r>
              <a:rPr lang="zh-CN" altLang="en-US" dirty="0"/>
              <a:t>、</a:t>
            </a:r>
            <a:r>
              <a:rPr lang="en-US" altLang="zh-CN" dirty="0"/>
              <a:t>test_data1_2type.csv</a:t>
            </a:r>
            <a:r>
              <a:rPr lang="zh-CN" altLang="en-US" dirty="0"/>
              <a:t>和</a:t>
            </a:r>
            <a:r>
              <a:rPr lang="en-US" altLang="zh-CN" dirty="0"/>
              <a:t>remaining_data_2type.csv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train_data_2type.csv</a:t>
            </a:r>
            <a:r>
              <a:rPr lang="zh-CN" altLang="en-US" dirty="0"/>
              <a:t>存放了所有数据。</a:t>
            </a:r>
            <a:endParaRPr lang="en-US" altLang="zh-CN" dirty="0"/>
          </a:p>
          <a:p>
            <a:r>
              <a:rPr lang="zh-CN" altLang="en-US" dirty="0"/>
              <a:t>其中</a:t>
            </a:r>
            <a:r>
              <a:rPr lang="en-US" altLang="zh-CN" dirty="0"/>
              <a:t>test_data1_2type.csv</a:t>
            </a:r>
            <a:r>
              <a:rPr lang="zh-CN" altLang="en-US" dirty="0"/>
              <a:t>抽取了映射评分为</a:t>
            </a:r>
            <a:r>
              <a:rPr lang="en-US" altLang="zh-CN" dirty="0"/>
              <a:t>1</a:t>
            </a:r>
            <a:r>
              <a:rPr lang="zh-CN" altLang="en-US" dirty="0"/>
              <a:t>和映射评分为</a:t>
            </a:r>
            <a:r>
              <a:rPr lang="en-US" altLang="zh-CN" dirty="0"/>
              <a:t>5</a:t>
            </a:r>
            <a:r>
              <a:rPr lang="zh-CN" altLang="en-US" dirty="0"/>
              <a:t>的数据各</a:t>
            </a:r>
            <a:r>
              <a:rPr lang="en-US" altLang="zh-CN" dirty="0"/>
              <a:t>800</a:t>
            </a:r>
            <a:r>
              <a:rPr lang="zh-CN" altLang="en-US" dirty="0"/>
              <a:t>条，共</a:t>
            </a:r>
            <a:r>
              <a:rPr lang="en-US" altLang="zh-CN" dirty="0"/>
              <a:t>1600</a:t>
            </a:r>
            <a:r>
              <a:rPr lang="zh-CN" altLang="en-US" dirty="0"/>
              <a:t>条。</a:t>
            </a:r>
            <a:endParaRPr lang="en-US" altLang="zh-CN" dirty="0"/>
          </a:p>
          <a:p>
            <a:r>
              <a:rPr lang="en-US" altLang="zh-CN" dirty="0"/>
              <a:t>remaining_data_2type.csv</a:t>
            </a:r>
            <a:r>
              <a:rPr lang="zh-CN" altLang="en-US" dirty="0"/>
              <a:t>存放了</a:t>
            </a:r>
            <a:r>
              <a:rPr lang="en-US" altLang="zh-CN" dirty="0"/>
              <a:t>train</a:t>
            </a:r>
            <a:r>
              <a:rPr lang="zh-CN" altLang="en-US" dirty="0"/>
              <a:t>除了</a:t>
            </a:r>
            <a:r>
              <a:rPr lang="en-US" altLang="zh-CN" dirty="0"/>
              <a:t>test</a:t>
            </a:r>
            <a:r>
              <a:rPr lang="zh-CN" altLang="en-US" dirty="0"/>
              <a:t>外的数据。</a:t>
            </a:r>
            <a:endParaRPr lang="en-US" altLang="zh-CN" dirty="0"/>
          </a:p>
          <a:p>
            <a:r>
              <a:rPr lang="zh-CN" altLang="en-US" dirty="0"/>
              <a:t>由于模型的代码会将数据分为训练集，验证集和测试集，所以这三个数据文件仅有数据量与内容分布情况的差别。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756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数据标注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test_data1_2type.csv</a:t>
            </a:r>
            <a:r>
              <a:rPr lang="zh-CN" altLang="en-US" dirty="0"/>
              <a:t>文件内容截图：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23F725-74A2-BBF2-BE8F-CF38EF90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85" y="1948731"/>
            <a:ext cx="10046525" cy="18165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C4DFD9-86BE-5AAB-A97E-295915122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75" y="3895485"/>
            <a:ext cx="10254343" cy="18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0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>
            <a:extLst>
              <a:ext uri="{FF2B5EF4-FFF2-40B4-BE49-F238E27FC236}">
                <a16:creationId xmlns:a16="http://schemas.microsoft.com/office/drawing/2014/main" id="{71FC82FA-0DC3-4228-A6AB-9FB9A0CA56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/>
        </p:blipFill>
        <p:spPr/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8457E3-9FED-46BF-ADA6-6F922D4F2578}"/>
              </a:ext>
            </a:extLst>
          </p:cNvPr>
          <p:cNvSpPr/>
          <p:nvPr/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项目确立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6BA19C-2A59-4169-A9AF-D30EF2FB4DAF}"/>
              </a:ext>
            </a:extLst>
          </p:cNvPr>
          <p:cNvGrpSpPr/>
          <p:nvPr/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D57DE09-A430-406B-A844-CB736CCD4BD9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244B665-1FA9-44DF-B2BD-11729D313FF8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0F7BF95-A7BE-458C-BB5C-3769DDFF9E7F}"/>
              </a:ext>
            </a:extLst>
          </p:cNvPr>
          <p:cNvGrpSpPr/>
          <p:nvPr/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B57CAE6-7213-494A-BFF2-E863469AA206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B2CCAFC-6AE3-4676-9EC2-C1E1035D18FC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2310B0-6824-49AF-BF4A-B2594D4AD361}"/>
              </a:ext>
            </a:extLst>
          </p:cNvPr>
          <p:cNvGrpSpPr/>
          <p:nvPr/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0DAEC36-4DE0-4B07-AB4B-BBD38DA98017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A61687F-3A22-4C28-934B-66A59E06F982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3749FA2-9388-4453-BC33-43422119B2C5}"/>
              </a:ext>
            </a:extLst>
          </p:cNvPr>
          <p:cNvGrpSpPr/>
          <p:nvPr/>
        </p:nvGrpSpPr>
        <p:grpSpPr>
          <a:xfrm>
            <a:off x="5688375" y="4458700"/>
            <a:ext cx="720000" cy="720000"/>
            <a:chOff x="5412150" y="4420600"/>
            <a:chExt cx="720000" cy="720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74FBB-96AF-4F18-ADC9-13A198FD3217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CDB4CD-FED7-40DD-81FA-71A09C291886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D726FC8-315A-4E01-BC76-6016CA1B59E6}"/>
              </a:ext>
            </a:extLst>
          </p:cNvPr>
          <p:cNvSpPr/>
          <p:nvPr/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数据标注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A9D299B-A5C0-495D-BD31-F1A8965CE4F2}"/>
              </a:ext>
            </a:extLst>
          </p:cNvPr>
          <p:cNvSpPr/>
          <p:nvPr/>
        </p:nvSpPr>
        <p:spPr>
          <a:xfrm>
            <a:off x="6618650" y="445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建立模型及训练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69BE773-43D4-4183-A454-3565166A68EE}"/>
              </a:ext>
            </a:extLst>
          </p:cNvPr>
          <p:cNvSpPr/>
          <p:nvPr/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数据爬取</a:t>
            </a:r>
          </a:p>
        </p:txBody>
      </p:sp>
    </p:spTree>
    <p:extLst>
      <p:ext uri="{BB962C8B-B14F-4D97-AF65-F5344CB8AC3E}">
        <p14:creationId xmlns:p14="http://schemas.microsoft.com/office/powerpoint/2010/main" val="4059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04774" y="-6066"/>
            <a:ext cx="160172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04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8625A1-3A1C-46FF-ADAA-4D4E59492473}"/>
              </a:ext>
            </a:extLst>
          </p:cNvPr>
          <p:cNvSpPr txBox="1"/>
          <p:nvPr/>
        </p:nvSpPr>
        <p:spPr>
          <a:xfrm>
            <a:off x="2045303" y="3004211"/>
            <a:ext cx="352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Modeling and Training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1917938" y="2285897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建立模型及训练</a:t>
            </a:r>
          </a:p>
        </p:txBody>
      </p:sp>
    </p:spTree>
    <p:extLst>
      <p:ext uri="{BB962C8B-B14F-4D97-AF65-F5344CB8AC3E}">
        <p14:creationId xmlns:p14="http://schemas.microsoft.com/office/powerpoint/2010/main" val="379786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建立模型及训练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所用模型为</a:t>
            </a:r>
            <a:r>
              <a:rPr lang="en-US" altLang="zh-CN" dirty="0" err="1"/>
              <a:t>bert</a:t>
            </a:r>
            <a:r>
              <a:rPr lang="en-US" altLang="zh-CN" dirty="0"/>
              <a:t>-base-</a:t>
            </a:r>
            <a:r>
              <a:rPr lang="en-US" altLang="zh-CN" dirty="0" err="1"/>
              <a:t>chinese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bert</a:t>
            </a:r>
            <a:r>
              <a:rPr lang="en-US" altLang="zh-CN" dirty="0"/>
              <a:t>-base-</a:t>
            </a:r>
            <a:r>
              <a:rPr lang="en-US" altLang="zh-CN" dirty="0" err="1"/>
              <a:t>chinese</a:t>
            </a:r>
            <a:r>
              <a:rPr lang="zh-CN" altLang="en-US" dirty="0"/>
              <a:t>是一个预训练的深度双向变压器模型，用于中文自然语言处理任务。它由</a:t>
            </a:r>
            <a:r>
              <a:rPr lang="en-US" altLang="zh-CN" dirty="0" err="1"/>
              <a:t>HuggingFace</a:t>
            </a:r>
            <a:r>
              <a:rPr lang="zh-CN" altLang="en-US" dirty="0"/>
              <a:t>团队开发，可以用于填充掩码标记、预测下一个标记和检测情感等多种任务。</a:t>
            </a:r>
            <a:endParaRPr lang="en-US" altLang="zh-CN" dirty="0"/>
          </a:p>
          <a:p>
            <a:r>
              <a:rPr lang="zh-CN" altLang="en-US" dirty="0"/>
              <a:t>该模型具有</a:t>
            </a:r>
            <a:r>
              <a:rPr lang="en-US" altLang="zh-CN" dirty="0"/>
              <a:t>12</a:t>
            </a:r>
            <a:r>
              <a:rPr lang="zh-CN" altLang="en-US" dirty="0"/>
              <a:t>层的</a:t>
            </a:r>
            <a:r>
              <a:rPr lang="en-US" altLang="zh-CN" dirty="0"/>
              <a:t>Transformer</a:t>
            </a:r>
            <a:r>
              <a:rPr lang="zh-CN" altLang="en-US" dirty="0"/>
              <a:t>编码器，包含约</a:t>
            </a:r>
            <a:r>
              <a:rPr lang="en-US" altLang="zh-CN" dirty="0"/>
              <a:t>110</a:t>
            </a:r>
            <a:r>
              <a:rPr lang="zh-CN" altLang="en-US" dirty="0"/>
              <a:t>万个参数。</a:t>
            </a:r>
            <a:endParaRPr lang="en-US" altLang="zh-CN" dirty="0"/>
          </a:p>
          <a:p>
            <a:r>
              <a:rPr lang="zh-CN" altLang="en-US" dirty="0"/>
              <a:t>共两个代码文件：</a:t>
            </a:r>
            <a:endParaRPr lang="en-US" altLang="zh-CN" dirty="0"/>
          </a:p>
          <a:p>
            <a:r>
              <a:rPr lang="en-US" altLang="zh-CN" dirty="0"/>
              <a:t>Copy_of_my_pro2.ipynb</a:t>
            </a:r>
            <a:r>
              <a:rPr lang="zh-CN" altLang="en-US" dirty="0"/>
              <a:t>：训练代码。</a:t>
            </a:r>
            <a:endParaRPr lang="en-US" altLang="zh-CN" dirty="0"/>
          </a:p>
          <a:p>
            <a:r>
              <a:rPr lang="en-US" altLang="zh-CN" dirty="0" err="1"/>
              <a:t>model_test.ipynb</a:t>
            </a:r>
            <a:r>
              <a:rPr lang="zh-CN" altLang="en-US" dirty="0"/>
              <a:t>：用于测试集上测试以及单个文本预测。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76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建立模型及训练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Copy_of_my_pro2.ipynb</a:t>
            </a:r>
            <a:r>
              <a:rPr lang="zh-CN" altLang="en-US" dirty="0"/>
              <a:t>代码结构：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读取数据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分析数据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下载预训练模型，加载</a:t>
            </a:r>
            <a:r>
              <a:rPr lang="en-US" altLang="zh-CN" dirty="0"/>
              <a:t>Tokenizer</a:t>
            </a:r>
            <a:r>
              <a:rPr lang="zh-CN" altLang="en-US" dirty="0"/>
              <a:t>和</a:t>
            </a:r>
            <a:r>
              <a:rPr lang="en-US" altLang="zh-CN" dirty="0"/>
              <a:t>Encoding the Data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加载预训练模型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创建</a:t>
            </a:r>
            <a:r>
              <a:rPr lang="en-US" altLang="zh-CN" dirty="0" err="1"/>
              <a:t>DataLoader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创建</a:t>
            </a:r>
            <a:r>
              <a:rPr lang="en-US" altLang="zh-CN" dirty="0"/>
              <a:t>Optimizer and Scheduler</a:t>
            </a:r>
          </a:p>
          <a:p>
            <a:r>
              <a:rPr lang="en-US" altLang="zh-CN" dirty="0"/>
              <a:t>7. </a:t>
            </a:r>
            <a:r>
              <a:rPr lang="zh-CN" altLang="en-US" dirty="0"/>
              <a:t>定义</a:t>
            </a:r>
            <a:r>
              <a:rPr lang="en-US" altLang="zh-CN" dirty="0"/>
              <a:t>Performance Metrics</a:t>
            </a:r>
          </a:p>
          <a:p>
            <a:r>
              <a:rPr lang="en-US" altLang="zh-CN" dirty="0"/>
              <a:t>8. </a:t>
            </a:r>
            <a:r>
              <a:rPr lang="zh-CN" altLang="en-US" dirty="0"/>
              <a:t>定义训练模型</a:t>
            </a:r>
            <a:endParaRPr lang="en-US" altLang="zh-CN" dirty="0"/>
          </a:p>
          <a:p>
            <a:r>
              <a:rPr lang="en-US" altLang="zh-CN" dirty="0"/>
              <a:t>9. </a:t>
            </a:r>
            <a:r>
              <a:rPr lang="zh-CN" altLang="en-US" dirty="0"/>
              <a:t>评估模型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567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建立模型及训练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model_test.ipynb</a:t>
            </a:r>
            <a:r>
              <a:rPr lang="zh-CN" altLang="en-US" dirty="0"/>
              <a:t>代码结构：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读取数据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分析数据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下载预训练模型，加载</a:t>
            </a:r>
            <a:r>
              <a:rPr lang="en-US" altLang="zh-CN" dirty="0"/>
              <a:t>Tokenizer</a:t>
            </a:r>
            <a:r>
              <a:rPr lang="zh-CN" altLang="en-US" dirty="0"/>
              <a:t>和</a:t>
            </a:r>
            <a:r>
              <a:rPr lang="en-US" altLang="zh-CN" dirty="0"/>
              <a:t>Encoding the Data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加载预训练模型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创建</a:t>
            </a:r>
            <a:r>
              <a:rPr lang="en-US" altLang="zh-CN" dirty="0" err="1"/>
              <a:t>DataLoader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定义</a:t>
            </a:r>
            <a:r>
              <a:rPr lang="en-US" altLang="zh-CN" dirty="0"/>
              <a:t>Performance Metrics</a:t>
            </a:r>
          </a:p>
          <a:p>
            <a:r>
              <a:rPr lang="en-US" altLang="zh-CN" dirty="0"/>
              <a:t>7.</a:t>
            </a:r>
            <a:r>
              <a:rPr lang="zh-CN" altLang="en-US" dirty="0"/>
              <a:t> 加载训练好的权重</a:t>
            </a:r>
            <a:endParaRPr lang="en-US" altLang="zh-CN" dirty="0"/>
          </a:p>
          <a:p>
            <a:r>
              <a:rPr lang="en-US" altLang="zh-CN" dirty="0"/>
              <a:t>8. </a:t>
            </a:r>
            <a:r>
              <a:rPr lang="zh-CN" altLang="en-US" dirty="0"/>
              <a:t>输入单个文本进行预测分类</a:t>
            </a:r>
            <a:endParaRPr lang="en-US" altLang="zh-CN" dirty="0"/>
          </a:p>
          <a:p>
            <a:r>
              <a:rPr lang="en-US" altLang="zh-CN" dirty="0"/>
              <a:t>9. </a:t>
            </a:r>
            <a:r>
              <a:rPr lang="zh-CN" altLang="en-US" dirty="0"/>
              <a:t>测试集上评估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071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建立模型及训练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 err="1"/>
              <a:t>lr</a:t>
            </a:r>
            <a:r>
              <a:rPr lang="en-US" altLang="zh-CN" dirty="0"/>
              <a:t>=1e-5</a:t>
            </a:r>
            <a:r>
              <a:rPr lang="zh-CN" altLang="en-US" dirty="0"/>
              <a:t>，</a:t>
            </a:r>
            <a:r>
              <a:rPr lang="en-US" altLang="zh-CN" dirty="0"/>
              <a:t>epoch=10</a:t>
            </a:r>
            <a:r>
              <a:rPr lang="zh-CN" altLang="en-US" dirty="0"/>
              <a:t>时，某次训练的结果</a:t>
            </a:r>
            <a:endParaRPr lang="en-US" altLang="zh-CN" dirty="0"/>
          </a:p>
          <a:p>
            <a:r>
              <a:rPr lang="zh-CN" altLang="en-US" dirty="0"/>
              <a:t>我们发现验证损失逐渐增大，但模型在验证集上的预测准确率和 </a:t>
            </a:r>
            <a:r>
              <a:rPr lang="en-US" altLang="zh-CN" dirty="0"/>
              <a:t>F1 Score</a:t>
            </a:r>
            <a:r>
              <a:rPr lang="zh-CN" altLang="en-US" dirty="0"/>
              <a:t>上表现优异。增大的原因在于模型在早期就已经学到了一些训练数据的特征，但随着时间的推移，它可能过度拟合了训练数据，导致在验证集上的性能下降。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5340971"/>
              </p:ext>
            </p:extLst>
          </p:nvPr>
        </p:nvGraphicFramePr>
        <p:xfrm>
          <a:off x="3276600" y="3381169"/>
          <a:ext cx="4572000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28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建立模型及训练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差评分类的准确率和好评分类的准确率：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2192861"/>
              </p:ext>
            </p:extLst>
          </p:nvPr>
        </p:nvGraphicFramePr>
        <p:xfrm>
          <a:off x="857250" y="2247517"/>
          <a:ext cx="4572000" cy="278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4088914"/>
              </p:ext>
            </p:extLst>
          </p:nvPr>
        </p:nvGraphicFramePr>
        <p:xfrm>
          <a:off x="6333941" y="22475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079504"/>
              </p:ext>
            </p:extLst>
          </p:nvPr>
        </p:nvGraphicFramePr>
        <p:xfrm>
          <a:off x="6333941" y="224751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6456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建立模型及训练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训练模型的准确率、召回率与</a:t>
            </a:r>
            <a:r>
              <a:rPr lang="en-US" altLang="zh-CN" dirty="0"/>
              <a:t>f1 score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C9D35F3-3F8B-1D1A-DD1D-301DCFC764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558643"/>
              </p:ext>
            </p:extLst>
          </p:nvPr>
        </p:nvGraphicFramePr>
        <p:xfrm>
          <a:off x="3009900" y="1924049"/>
          <a:ext cx="5753100" cy="3305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6257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建立模型及训练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测试模型的准确率、召回率、精确率与</a:t>
            </a:r>
            <a:r>
              <a:rPr lang="en-US" altLang="zh-CN" dirty="0"/>
              <a:t>f1 score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D2BD7DFC-1471-62B4-BDA4-E9ABED3D2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5537543"/>
              </p:ext>
            </p:extLst>
          </p:nvPr>
        </p:nvGraphicFramePr>
        <p:xfrm>
          <a:off x="2838449" y="2057400"/>
          <a:ext cx="6181725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353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C87E0C-764E-46DC-8EB7-C02C2FA09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0372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组员分工</a:t>
            </a:r>
            <a:endParaRPr lang="en-US" altLang="zh-CN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陈梓轩</a:t>
            </a:r>
            <a:r>
              <a:rPr lang="en-US" altLang="zh-CN" dirty="0"/>
              <a:t>——</a:t>
            </a:r>
            <a:r>
              <a:rPr lang="zh-CN" altLang="en-US" dirty="0"/>
              <a:t>数据爬取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符景乐</a:t>
            </a:r>
            <a:r>
              <a:rPr lang="en-US" altLang="zh-CN" dirty="0"/>
              <a:t>——</a:t>
            </a:r>
            <a:r>
              <a:rPr lang="zh-CN" altLang="en-US" dirty="0"/>
              <a:t>数据标注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丁华威</a:t>
            </a:r>
            <a:r>
              <a:rPr lang="en-US" altLang="zh-CN" dirty="0"/>
              <a:t>——</a:t>
            </a:r>
            <a:r>
              <a:rPr lang="zh-CN" altLang="en-US" dirty="0"/>
              <a:t>建立模型及训练、</a:t>
            </a:r>
            <a:r>
              <a:rPr lang="en-US" altLang="zh-CN" dirty="0"/>
              <a:t>pre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陈意博</a:t>
            </a:r>
            <a:r>
              <a:rPr lang="en-US" altLang="zh-CN" dirty="0"/>
              <a:t>——PPT</a:t>
            </a:r>
            <a:r>
              <a:rPr lang="zh-CN" altLang="en-US" dirty="0"/>
              <a:t>制作及</a:t>
            </a:r>
            <a:r>
              <a:rPr lang="en-US" altLang="zh-CN" dirty="0"/>
              <a:t>pre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郑宇轩</a:t>
            </a:r>
            <a:r>
              <a:rPr lang="en-US" altLang="zh-CN" dirty="0"/>
              <a:t>——</a:t>
            </a:r>
            <a:r>
              <a:rPr lang="zh-CN" altLang="en-US" dirty="0"/>
              <a:t>项目论文报告撰写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66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8625A1-3A1C-46FF-ADAA-4D4E59492473}"/>
              </a:ext>
            </a:extLst>
          </p:cNvPr>
          <p:cNvSpPr txBox="1"/>
          <p:nvPr/>
        </p:nvSpPr>
        <p:spPr>
          <a:xfrm>
            <a:off x="2144564" y="3004211"/>
            <a:ext cx="332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Project Establishment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687379" y="228589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项目确立</a:t>
            </a:r>
          </a:p>
        </p:txBody>
      </p:sp>
    </p:spTree>
    <p:extLst>
      <p:ext uri="{BB962C8B-B14F-4D97-AF65-F5344CB8AC3E}">
        <p14:creationId xmlns:p14="http://schemas.microsoft.com/office/powerpoint/2010/main" val="319347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项目确立</a:t>
            </a: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何谓文本情感分析，其实很简单，利用</a:t>
            </a:r>
            <a:r>
              <a:rPr lang="zh-CN" altLang="en-US" b="1" dirty="0"/>
              <a:t>算法来分析提取文本中表达的情感</a:t>
            </a:r>
            <a:r>
              <a:rPr lang="zh-CN" altLang="en-US" dirty="0"/>
              <a:t>。例如分析一个句子表达的好、中、坏等判断，高兴、悲伤、愤怒等情绪。如果能将这种文字转为情感的操作让计算机自动完成，就节省了大量的时间。对于目前的海量文本数据来说，这是很有必要的。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我们小组的目标是通过分析评论的文本来对该评论表达的</a:t>
            </a:r>
            <a:r>
              <a:rPr lang="zh-CN" altLang="en-US" b="1" dirty="0"/>
              <a:t>好、坏</a:t>
            </a:r>
            <a:r>
              <a:rPr lang="zh-CN" altLang="en-US" dirty="0"/>
              <a:t>进行判断。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通过比较微博、知乎、豆瓣等平台的评论内容，综合考虑了分析难度和可能存在的问题，我们小组最终选定了豆瓣评论作为文本情感分析的对象。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目标：通过分析评论的文本，得出该评论所对应的好坏等级。（注：数据采用二分类进行训练与测试）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91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天空, 户外, 树, 草&#10;&#10;描述已自动生成">
            <a:extLst>
              <a:ext uri="{FF2B5EF4-FFF2-40B4-BE49-F238E27FC236}">
                <a16:creationId xmlns:a16="http://schemas.microsoft.com/office/drawing/2014/main" id="{4B081836-7E4E-4185-BA8F-209E1C8B84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B83FC9-5183-45E2-9E72-4DCB2439E30A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4BB652-7ADC-4D1C-B28E-1DBD14A22811}"/>
              </a:ext>
            </a:extLst>
          </p:cNvPr>
          <p:cNvSpPr/>
          <p:nvPr/>
        </p:nvSpPr>
        <p:spPr>
          <a:xfrm>
            <a:off x="3004773" y="-6066"/>
            <a:ext cx="1601721" cy="1569660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CB1F13-E7B7-4899-9A29-1FC1FBF75B0E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2E0E98AB-678B-4AE3-B65A-045B7A67A8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58625A1-3A1C-46FF-ADAA-4D4E59492473}"/>
              </a:ext>
            </a:extLst>
          </p:cNvPr>
          <p:cNvSpPr txBox="1"/>
          <p:nvPr/>
        </p:nvSpPr>
        <p:spPr>
          <a:xfrm>
            <a:off x="2205433" y="300421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Data Crawling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860191-C098-4A60-B5DC-304B7D375F27}"/>
              </a:ext>
            </a:extLst>
          </p:cNvPr>
          <p:cNvSpPr/>
          <p:nvPr/>
        </p:nvSpPr>
        <p:spPr>
          <a:xfrm>
            <a:off x="2687379" y="228589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数据爬取</a:t>
            </a:r>
          </a:p>
        </p:txBody>
      </p:sp>
    </p:spTree>
    <p:extLst>
      <p:ext uri="{BB962C8B-B14F-4D97-AF65-F5344CB8AC3E}">
        <p14:creationId xmlns:p14="http://schemas.microsoft.com/office/powerpoint/2010/main" val="11245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数据爬取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目标：爬取足够数量的评论，供模型训练及测试。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初期思路：将豆瓣</a:t>
            </a:r>
            <a:r>
              <a:rPr lang="en-US" altLang="zh-CN" dirty="0"/>
              <a:t>TOP250</a:t>
            </a:r>
            <a:r>
              <a:rPr lang="zh-CN" altLang="en-US" dirty="0"/>
              <a:t>的电影作为爬取对象，每个电影爬取</a:t>
            </a:r>
            <a:r>
              <a:rPr lang="en-US" altLang="zh-CN" dirty="0"/>
              <a:t>200</a:t>
            </a:r>
            <a:r>
              <a:rPr lang="zh-CN" altLang="en-US" dirty="0"/>
              <a:t>条评论。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代码及其输出文件：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r>
              <a:rPr lang="zh-CN" altLang="en-US" dirty="0"/>
              <a:t>文件介绍</a:t>
            </a:r>
          </a:p>
          <a:p>
            <a:r>
              <a:rPr lang="en-US" altLang="zh-CN" dirty="0"/>
              <a:t>output.txt:</a:t>
            </a:r>
            <a:r>
              <a:rPr lang="zh-CN" altLang="en-US" dirty="0"/>
              <a:t>存储爬虫到的信息在本文件中。</a:t>
            </a:r>
          </a:p>
          <a:p>
            <a:r>
              <a:rPr lang="en-US" altLang="zh-CN" dirty="0"/>
              <a:t>url.txt</a:t>
            </a:r>
            <a:r>
              <a:rPr lang="zh-CN" altLang="en-US" dirty="0"/>
              <a:t>：爬取到的</a:t>
            </a:r>
            <a:r>
              <a:rPr lang="en-US" altLang="zh-CN" dirty="0"/>
              <a:t>top250</a:t>
            </a:r>
            <a:r>
              <a:rPr lang="zh-CN" altLang="en-US" dirty="0"/>
              <a:t>电影的评论页面</a:t>
            </a:r>
            <a:r>
              <a:rPr lang="en-US" altLang="zh-CN" dirty="0" err="1"/>
              <a:t>url</a:t>
            </a:r>
            <a:r>
              <a:rPr lang="zh-CN" altLang="en-US" dirty="0"/>
              <a:t>，存储在本文件中。</a:t>
            </a:r>
          </a:p>
          <a:p>
            <a:r>
              <a:rPr lang="en-US" altLang="zh-CN" dirty="0" err="1"/>
              <a:t>request.ipynb</a:t>
            </a:r>
            <a:r>
              <a:rPr lang="zh-CN" altLang="en-US" dirty="0"/>
              <a:t>：代码文件。</a:t>
            </a:r>
          </a:p>
          <a:p>
            <a:r>
              <a:rPr lang="en-US" altLang="zh-CN" dirty="0"/>
              <a:t>need.txt</a:t>
            </a:r>
            <a:r>
              <a:rPr lang="zh-CN" altLang="en-US" dirty="0"/>
              <a:t>：由于反反爬虫措施不够强力，爬虫过程中漏爬的评论页面</a:t>
            </a:r>
            <a:r>
              <a:rPr lang="en-US" altLang="zh-CN" dirty="0" err="1"/>
              <a:t>url</a:t>
            </a:r>
            <a:r>
              <a:rPr lang="zh-CN" altLang="en-US" dirty="0"/>
              <a:t>存储在本文件中，以备后续补充爬取。</a:t>
            </a:r>
          </a:p>
          <a:p>
            <a:pPr>
              <a:lnSpc>
                <a:spcPct val="120000"/>
              </a:lnSpc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D6B0C2-2D05-94D3-0256-98CA15E9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11" y="2409442"/>
            <a:ext cx="57626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数据爬取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err="1"/>
              <a:t>request.ipynb</a:t>
            </a:r>
            <a:r>
              <a:rPr lang="zh-CN" altLang="en-US" dirty="0"/>
              <a:t>的思路：</a:t>
            </a:r>
            <a:endParaRPr lang="en-US" altLang="zh-CN" dirty="0"/>
          </a:p>
          <a:p>
            <a:r>
              <a:rPr lang="zh-CN" altLang="en-US" dirty="0"/>
              <a:t>* 步骤：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 在</a:t>
            </a:r>
            <a:r>
              <a:rPr lang="en-US" altLang="zh-CN" dirty="0"/>
              <a:t>top250</a:t>
            </a:r>
            <a:r>
              <a:rPr lang="zh-CN" altLang="en-US" dirty="0"/>
              <a:t>页面</a:t>
            </a:r>
            <a:r>
              <a:rPr lang="en-US" altLang="zh-CN" dirty="0"/>
              <a:t>(https://movie.douban.com/top250),</a:t>
            </a:r>
            <a:r>
              <a:rPr lang="zh-CN" altLang="en-US" dirty="0"/>
              <a:t>先爬取</a:t>
            </a:r>
            <a:r>
              <a:rPr lang="en-US" altLang="zh-CN" dirty="0"/>
              <a:t>250</a:t>
            </a:r>
            <a:r>
              <a:rPr lang="zh-CN" altLang="en-US" dirty="0"/>
              <a:t>部电影的评论页面的</a:t>
            </a:r>
            <a:r>
              <a:rPr lang="en-US" altLang="zh-CN" dirty="0" err="1"/>
              <a:t>url</a:t>
            </a:r>
            <a:r>
              <a:rPr lang="zh-CN" altLang="en-US" dirty="0"/>
              <a:t>，存储在</a:t>
            </a:r>
            <a:r>
              <a:rPr lang="en-US" altLang="zh-CN" dirty="0"/>
              <a:t>url.txt</a:t>
            </a:r>
            <a:r>
              <a:rPr lang="zh-CN" altLang="en-US" dirty="0"/>
              <a:t>中后续备用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读取</a:t>
            </a:r>
            <a:r>
              <a:rPr lang="en-US" altLang="zh-CN" dirty="0"/>
              <a:t>url.txt</a:t>
            </a:r>
            <a:r>
              <a:rPr lang="zh-CN" altLang="en-US" dirty="0"/>
              <a:t>，逐部电影进入其评论页面提取评论，存储在</a:t>
            </a:r>
            <a:r>
              <a:rPr lang="en-US" altLang="zh-CN" dirty="0"/>
              <a:t>output.txt</a:t>
            </a:r>
            <a:r>
              <a:rPr lang="zh-CN" altLang="en-US" dirty="0"/>
              <a:t>中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* 反反爬措施：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 轮换</a:t>
            </a:r>
            <a:r>
              <a:rPr lang="en-US" altLang="zh-CN" dirty="0"/>
              <a:t>headers</a:t>
            </a:r>
            <a:r>
              <a:rPr lang="zh-CN" altLang="en-US" dirty="0"/>
              <a:t>中的</a:t>
            </a:r>
            <a:r>
              <a:rPr lang="en-US" altLang="zh-CN" dirty="0"/>
              <a:t>user-agent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设置</a:t>
            </a:r>
            <a:r>
              <a:rPr lang="en-US" altLang="zh-CN" dirty="0" err="1"/>
              <a:t>time.sleep</a:t>
            </a:r>
            <a:r>
              <a:rPr lang="en-US" altLang="zh-CN" dirty="0"/>
              <a:t>(</a:t>
            </a:r>
            <a:r>
              <a:rPr lang="en-US" altLang="zh-CN" dirty="0" err="1"/>
              <a:t>random.random</a:t>
            </a:r>
            <a:r>
              <a:rPr lang="en-US" altLang="zh-CN" dirty="0"/>
              <a:t>()*5)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切换</a:t>
            </a:r>
            <a:r>
              <a:rPr lang="en-US" altLang="zh-CN" dirty="0" err="1"/>
              <a:t>ip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45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>
            <a:extLst>
              <a:ext uri="{FF2B5EF4-FFF2-40B4-BE49-F238E27FC236}">
                <a16:creationId xmlns:a16="http://schemas.microsoft.com/office/drawing/2014/main" id="{A048031C-ACCD-4F47-AC1D-F55A1029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>
                <a:solidFill>
                  <a:srgbClr val="C8161E"/>
                </a:solidFill>
                <a:latin typeface="+mj-ea"/>
                <a:ea typeface="+mj-ea"/>
                <a:cs typeface="+mj-cs"/>
              </a:rPr>
              <a:t>数据爬取</a:t>
            </a:r>
            <a:endParaRPr lang="zh-CN" altLang="en-US" sz="3200" b="1" dirty="0">
              <a:solidFill>
                <a:srgbClr val="C8161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DD1CC97B-827D-430E-B8C4-D5CB49F6B1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爬取</a:t>
            </a:r>
            <a:r>
              <a:rPr lang="en-US" altLang="zh-CN" dirty="0" err="1"/>
              <a:t>url</a:t>
            </a:r>
            <a:r>
              <a:rPr lang="zh-CN" altLang="en-US" dirty="0"/>
              <a:t>的部分代码：</a:t>
            </a:r>
            <a:endParaRPr lang="en-US" altLang="zh-CN" dirty="0"/>
          </a:p>
          <a:p>
            <a:r>
              <a:rPr lang="en-US" altLang="zh-CN" dirty="0" err="1"/>
              <a:t>base_url</a:t>
            </a:r>
            <a:r>
              <a:rPr lang="zh-CN" altLang="en-US" dirty="0"/>
              <a:t>是豆瓣</a:t>
            </a:r>
            <a:r>
              <a:rPr lang="en-US" altLang="zh-CN" dirty="0"/>
              <a:t>TOP250</a:t>
            </a:r>
            <a:r>
              <a:rPr lang="zh-CN" altLang="en-US" dirty="0"/>
              <a:t>首页的</a:t>
            </a:r>
            <a:r>
              <a:rPr lang="en-US" altLang="zh-CN" dirty="0" err="1"/>
              <a:t>url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每页有</a:t>
            </a:r>
            <a:r>
              <a:rPr lang="en-US" altLang="zh-CN" dirty="0"/>
              <a:t>25</a:t>
            </a:r>
            <a:r>
              <a:rPr lang="zh-CN" altLang="en-US" dirty="0"/>
              <a:t>部电影，共</a:t>
            </a:r>
            <a:r>
              <a:rPr lang="en-US" altLang="zh-CN" dirty="0"/>
              <a:t>10</a:t>
            </a:r>
            <a:r>
              <a:rPr lang="zh-CN" altLang="en-US" dirty="0"/>
              <a:t>页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0729EB-746B-0EE9-3984-348E333D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26" y="1781175"/>
            <a:ext cx="53816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演示文稿1" id="{58207EA5-DF65-41EA-AC31-C4A3CCF3DB63}" vid="{ECDA9F49-FF6D-42F4-A480-1F82BD0E4C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4943</TotalTime>
  <Words>1398</Words>
  <Application>Microsoft Office PowerPoint</Application>
  <PresentationFormat>宽屏</PresentationFormat>
  <Paragraphs>172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HarmonyOS Sans SC Black</vt:lpstr>
      <vt:lpstr>等线</vt:lpstr>
      <vt:lpstr>Arial</vt:lpstr>
      <vt:lpstr>Segoe UI</vt:lpstr>
      <vt:lpstr>自定义设计方案</vt:lpstr>
      <vt:lpstr>豆瓣电影评论情感分析</vt:lpstr>
      <vt:lpstr>PowerPoint 演示文稿</vt:lpstr>
      <vt:lpstr>组员分工</vt:lpstr>
      <vt:lpstr>PowerPoint 演示文稿</vt:lpstr>
      <vt:lpstr>项目确立</vt:lpstr>
      <vt:lpstr>PowerPoint 演示文稿</vt:lpstr>
      <vt:lpstr>数据爬取</vt:lpstr>
      <vt:lpstr>数据爬取</vt:lpstr>
      <vt:lpstr>数据爬取</vt:lpstr>
      <vt:lpstr>数据爬取</vt:lpstr>
      <vt:lpstr>数据爬取</vt:lpstr>
      <vt:lpstr>数据爬取</vt:lpstr>
      <vt:lpstr>数据爬取</vt:lpstr>
      <vt:lpstr>PowerPoint 演示文稿</vt:lpstr>
      <vt:lpstr>数据标注</vt:lpstr>
      <vt:lpstr>数据标注</vt:lpstr>
      <vt:lpstr>数据标注</vt:lpstr>
      <vt:lpstr>数据标注</vt:lpstr>
      <vt:lpstr>数据标注</vt:lpstr>
      <vt:lpstr>PowerPoint 演示文稿</vt:lpstr>
      <vt:lpstr>建立模型及训练</vt:lpstr>
      <vt:lpstr>建立模型及训练</vt:lpstr>
      <vt:lpstr>建立模型及训练</vt:lpstr>
      <vt:lpstr>建立模型及训练</vt:lpstr>
      <vt:lpstr>建立模型及训练</vt:lpstr>
      <vt:lpstr>建立模型及训练</vt:lpstr>
      <vt:lpstr>建立模型及训练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李一</dc:creator>
  <cp:lastModifiedBy>丁 华威</cp:lastModifiedBy>
  <cp:revision>290</cp:revision>
  <cp:lastPrinted>2017-10-17T16:00:00Z</cp:lastPrinted>
  <dcterms:created xsi:type="dcterms:W3CDTF">2017-10-17T16:00:00Z</dcterms:created>
  <dcterms:modified xsi:type="dcterms:W3CDTF">2023-12-28T03:44:05Z</dcterms:modified>
  <cp:category>work report</cp:category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</Properties>
</file>